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0"/>
  </p:notesMasterIdLst>
  <p:sldIdLst>
    <p:sldId id="256" r:id="rId3"/>
    <p:sldId id="275" r:id="rId4"/>
    <p:sldId id="277" r:id="rId5"/>
    <p:sldId id="260" r:id="rId6"/>
    <p:sldId id="276" r:id="rId7"/>
    <p:sldId id="259" r:id="rId8"/>
    <p:sldId id="262" r:id="rId9"/>
    <p:sldId id="841" r:id="rId10"/>
    <p:sldId id="842" r:id="rId11"/>
    <p:sldId id="292" r:id="rId12"/>
    <p:sldId id="288" r:id="rId13"/>
    <p:sldId id="297" r:id="rId14"/>
    <p:sldId id="838" r:id="rId15"/>
    <p:sldId id="808" r:id="rId16"/>
    <p:sldId id="840" r:id="rId17"/>
    <p:sldId id="295" r:id="rId18"/>
    <p:sldId id="287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23:07:46.31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1,'872'0,"-820"2,50 9,47 3,-114-14,35-1,0 4,0 2,69 15,-51-6,0-4,0-4,135-8,-87-1,652 3,-620 13,-9 1,872-13,-496-3,-512 2,1 0,-1-2,1-1,-1-1,0 0,0-2,23-9,-27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23:07:53.6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81,'50'0,"508"16,295 21,968-37,-1779-2,58-10,32-2,99 1,51 0,-158 15,185-4,-264-3,67-16,-70 12,84-9,39 6,76-3,-106 16,-109-1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298DD-B72E-46B2-AFB3-31CA9C1B893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F2DC0-7485-48D4-8C3A-6BBCE9CA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7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5169" y="4276526"/>
            <a:ext cx="4927963" cy="38473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223AC-515A-40FC-A8A0-4262710DA5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Agricultural Advisory Committee Meeting - CAUV 2023 Preliminary Values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12446-3A76-43A1-9C60-6D799024C9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4/12/2023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1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7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02C8-8D41-4107-8C0D-05E4789B1DB0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5778-5002-49AB-B20F-6B7A76984DF6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138C-F77D-499A-BB7B-A658AC3D1E3E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DDA-0509-4A1C-9E96-A08DBBE9DA61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FC59-1DA4-486C-BB77-2BB07F16F67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E223-6568-4B00-8B2A-2BA7C814903E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6E1-7936-40A5-A19A-5DC9892C490B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6983-0837-4B60-91F1-A17DCBAA28CE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02C8-8D41-4107-8C0D-05E4789B1DB0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0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ABC-2FFC-412C-9018-AC0E6731393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0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A54C-05FB-4777-A212-3E331C56CFF3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2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ABC-2FFC-412C-9018-AC0E6731393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3EF-AFB0-422F-8A1E-7FD00C20282C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7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3F05-E9D1-4748-9426-8741F8353C27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00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4465-86D8-4111-ABA6-3FBA3D834E4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89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7B18-F15E-4C7F-B05C-DF12F2C6F6E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81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9F88-46AA-40A7-AA2F-6AB1455206DF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49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1BA4-E43B-4CD2-9B73-0DD58813F32E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3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5778-5002-49AB-B20F-6B7A76984DF6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75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138C-F77D-499A-BB7B-A658AC3D1E3E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151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DDA-0509-4A1C-9E96-A08DBBE9DA61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31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FC59-1DA4-486C-BB77-2BB07F16F67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71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A54C-05FB-4777-A212-3E331C56CFF3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E223-6568-4B00-8B2A-2BA7C814903E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6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6E1-7936-40A5-A19A-5DC9892C490B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64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6983-0837-4B60-91F1-A17DCBAA28CE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0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3EF-AFB0-422F-8A1E-7FD00C20282C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3F05-E9D1-4748-9426-8741F8353C27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4465-86D8-4111-ABA6-3FBA3D834E4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7B18-F15E-4C7F-B05C-DF12F2C6F6E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9F88-46AA-40A7-AA2F-6AB1455206DF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1BA4-E43B-4CD2-9B73-0DD58813F32E}" type="datetime1">
              <a:rPr lang="en-US" smtClean="0"/>
              <a:t>11/7/2023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E439-768C-43F2-BB1E-4D786474359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E439-768C-43F2-BB1E-4D786474359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933" y="4001645"/>
            <a:ext cx="2103276" cy="557188"/>
          </a:xfrm>
        </p:spPr>
        <p:txBody>
          <a:bodyPr/>
          <a:lstStyle/>
          <a:p>
            <a:br>
              <a:rPr lang="en-US" sz="6600" dirty="0">
                <a:solidFill>
                  <a:schemeClr val="bg1">
                    <a:lumMod val="10000"/>
                  </a:schemeClr>
                </a:solidFill>
              </a:rPr>
            </a:br>
            <a:endParaRPr lang="en-US" sz="6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F4002F-2C30-4AC6-B982-AD728CB3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820" y="4673154"/>
            <a:ext cx="5087024" cy="12966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2A203-BE25-4CAA-AD39-30C1C09C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Inline image">
            <a:extLst>
              <a:ext uri="{FF2B5EF4-FFF2-40B4-BE49-F238E27FC236}">
                <a16:creationId xmlns:a16="http://schemas.microsoft.com/office/drawing/2014/main" id="{F8E2CD15-23E8-C029-8D23-309F34B2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78" y="782626"/>
            <a:ext cx="9572455" cy="338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nline image">
            <a:extLst>
              <a:ext uri="{FF2B5EF4-FFF2-40B4-BE49-F238E27FC236}">
                <a16:creationId xmlns:a16="http://schemas.microsoft.com/office/drawing/2014/main" id="{0F00C07F-BE9E-3633-C076-33780778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1" y="4641187"/>
            <a:ext cx="4762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5E395-29C1-478D-BC54-D983A8FA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0" y="750887"/>
            <a:ext cx="6807200" cy="579913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Lucida Sans" pitchFamily="34" charset="0"/>
              </a:rPr>
              <a:t>We have the new tentative values posted on the website and have been doing informal reviews.  We have added two more days next week for scheduled reviews. </a:t>
            </a:r>
          </a:p>
          <a:p>
            <a:pPr marL="64008" indent="0">
              <a:buNone/>
            </a:pPr>
            <a:endParaRPr lang="en-US" sz="2400" dirty="0">
              <a:latin typeface="Lucida Sans" pitchFamily="34" charset="0"/>
            </a:endParaRPr>
          </a:p>
          <a:p>
            <a:r>
              <a:rPr lang="en-US" sz="2400" dirty="0">
                <a:latin typeface="Lucida Sans" pitchFamily="34" charset="0"/>
              </a:rPr>
              <a:t>January 1</a:t>
            </a:r>
            <a:r>
              <a:rPr lang="en-US" sz="2400" baseline="30000" dirty="0">
                <a:latin typeface="Lucida Sans" pitchFamily="34" charset="0"/>
              </a:rPr>
              <a:t>st</a:t>
            </a:r>
            <a:r>
              <a:rPr lang="en-US" sz="2400" dirty="0">
                <a:latin typeface="Lucida Sans" pitchFamily="34" charset="0"/>
              </a:rPr>
              <a:t> - March 31</a:t>
            </a:r>
            <a:r>
              <a:rPr lang="en-US" sz="2400" baseline="30000" dirty="0">
                <a:latin typeface="Lucida Sans" pitchFamily="34" charset="0"/>
              </a:rPr>
              <a:t>st</a:t>
            </a:r>
            <a:r>
              <a:rPr lang="en-US" sz="2400" dirty="0">
                <a:latin typeface="Lucida Sans" pitchFamily="34" charset="0"/>
              </a:rPr>
              <a:t> formally appeal through Board of Revision.</a:t>
            </a:r>
          </a:p>
          <a:p>
            <a:endParaRPr lang="en-US" sz="2400" dirty="0">
              <a:latin typeface="Lucida Sans" pitchFamily="34" charset="0"/>
            </a:endParaRPr>
          </a:p>
          <a:p>
            <a:r>
              <a:rPr lang="en-US" sz="2400" dirty="0">
                <a:latin typeface="Lucida Sans" pitchFamily="34" charset="0"/>
              </a:rPr>
              <a:t>Speak with your mortgage company, set up monthly/quarterly payment plan with the Treasurer</a:t>
            </a:r>
            <a:r>
              <a:rPr lang="en-US" sz="2800" dirty="0">
                <a:latin typeface="Lucida Sans" pitchFamily="34" charset="0"/>
              </a:rPr>
              <a:t>. </a:t>
            </a:r>
          </a:p>
          <a:p>
            <a:pPr marL="0" indent="0">
              <a:buNone/>
            </a:pPr>
            <a:endParaRPr lang="en-US" sz="2200" dirty="0">
              <a:latin typeface="Lucida Sans" pitchFamily="34" charset="0"/>
            </a:endParaRPr>
          </a:p>
          <a:p>
            <a:r>
              <a:rPr lang="en-US" sz="2400" dirty="0">
                <a:latin typeface="Lucida Sans" pitchFamily="34" charset="0"/>
              </a:rPr>
              <a:t>Make sure you are signed up for Homestead if eligible. </a:t>
            </a:r>
          </a:p>
          <a:p>
            <a:endParaRPr lang="en-US" sz="2800" dirty="0">
              <a:latin typeface="Lucida Sans" pitchFamily="34" charset="0"/>
            </a:endParaRPr>
          </a:p>
          <a:p>
            <a:pPr marL="0" indent="0">
              <a:buNone/>
            </a:pPr>
            <a:endParaRPr lang="en-US" sz="2800" dirty="0">
              <a:latin typeface="Lucida Sans" pitchFamily="34" charset="0"/>
            </a:endParaRPr>
          </a:p>
          <a:p>
            <a:endParaRPr lang="en-US" sz="2800" dirty="0">
              <a:latin typeface="Lucida Sans" pitchFamily="34" charset="0"/>
            </a:endParaRPr>
          </a:p>
          <a:p>
            <a:endParaRPr lang="en-US" sz="2800" dirty="0">
              <a:latin typeface="Lucida Sans" pitchFamily="34" charset="0"/>
            </a:endParaRPr>
          </a:p>
          <a:p>
            <a:endParaRPr lang="en-US" sz="2800" dirty="0"/>
          </a:p>
          <a:p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681C43-CDC2-429E-A927-4920A66047F5}"/>
              </a:ext>
            </a:extLst>
          </p:cNvPr>
          <p:cNvSpPr txBox="1">
            <a:spLocks/>
          </p:cNvSpPr>
          <p:nvPr/>
        </p:nvSpPr>
        <p:spPr>
          <a:xfrm>
            <a:off x="135468" y="90487"/>
            <a:ext cx="11501566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Your possible action steps from the Six Year Mass Revaluations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1CACD-965F-41BE-A28C-1E13B5726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599" y="2405334"/>
            <a:ext cx="4298421" cy="28604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6943"/>
            <a:ext cx="7823200" cy="1087476"/>
          </a:xfrm>
        </p:spPr>
        <p:txBody>
          <a:bodyPr/>
          <a:lstStyle/>
          <a:p>
            <a:pPr algn="ctr"/>
            <a:r>
              <a:rPr lang="en-US" sz="54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1A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CAUV Soil Types-Why?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3695" y="1706252"/>
            <a:ext cx="6751639" cy="4748918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Lucida Sans" pitchFamily="34" charset="0"/>
              </a:rPr>
              <a:t>The State Department of Taxation has the soil types for all properties in Ohio. Instead of market value for a property- the State assigns a value to the soil beneath your farm. </a:t>
            </a:r>
          </a:p>
          <a:p>
            <a:endParaRPr lang="en-US" sz="20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Lucida Sans" pitchFamily="34" charset="0"/>
              </a:rPr>
              <a:t>Trumbull County has over 100 Soil Types with properties having multiple soils beneath your farm.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Lucida Sans" pitchFamily="34" charset="0"/>
              </a:rPr>
              <a:t>Example: $5,000 an acre market value vs $400 an acre CAUV soil value.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Lucida Sans" pitchFamily="34" charset="0"/>
              </a:rPr>
              <a:t>These values get updated by the State Department of Taxation every 3 years and are assigned to soils.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78EF3-B2CC-4750-BF33-ABEECA37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pic>
        <p:nvPicPr>
          <p:cNvPr id="5121" name="Picture 1" descr="a689d9d5-5735-40d9-b668-98561e31e8b9@ac-gov"/>
          <p:cNvPicPr>
            <a:picLocks noChangeAspect="1" noChangeArrowheads="1"/>
          </p:cNvPicPr>
          <p:nvPr/>
        </p:nvPicPr>
        <p:blipFill>
          <a:blip r:embed="rId3" cstate="print"/>
          <a:srcRect l="8691" t="11423" r="2238" b="1416"/>
          <a:stretch>
            <a:fillRect/>
          </a:stretch>
        </p:blipFill>
        <p:spPr bwMode="auto">
          <a:xfrm>
            <a:off x="7247822" y="428378"/>
            <a:ext cx="4697127" cy="6222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295949" y="510138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1A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 CAUV Inspection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1482" y="67733"/>
            <a:ext cx="7391790" cy="1049866"/>
          </a:xfrm>
        </p:spPr>
        <p:txBody>
          <a:bodyPr>
            <a:normAutofit/>
          </a:bodyPr>
          <a:lstStyle/>
          <a:p>
            <a:pPr algn="ctr"/>
            <a:r>
              <a:rPr lang="en-US" sz="54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1A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Soil Types-Formula?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258478"/>
            <a:ext cx="7430370" cy="543185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Lucida Sans" pitchFamily="34" charset="0"/>
              </a:rPr>
              <a:t>The State Department of Taxation uses a formula to determine the values of soil types. This formula was last updated in 2017 and agreed upon by the State Legislature, Dept of Taxation, and Ohio Farm Bureau. </a:t>
            </a:r>
          </a:p>
          <a:p>
            <a:endParaRPr lang="en-US" sz="24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Lucida Sans" pitchFamily="34" charset="0"/>
              </a:rPr>
              <a:t>Attempts to mimic the economic status of the average Ohio farm.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Lucida Sans" pitchFamily="34" charset="0"/>
              </a:rPr>
              <a:t>Auditors do not have any input in the formula. Our role is administrative- take the values assigned by the Department of Taxation and apply tax rates.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Lucida Sans" pitchFamily="34" charset="0"/>
              </a:rPr>
              <a:t>Factors for the formula: Yield Info, Cropping Pattern, Crop Prices, Non-Land Production Costs, Capitalization Rate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7793B-C799-4526-A055-DBF6231D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07DE7-B593-4421-9952-6FF393953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26" y="1258478"/>
            <a:ext cx="4341043" cy="43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4682" y="84666"/>
            <a:ext cx="6907357" cy="1051700"/>
          </a:xfrm>
        </p:spPr>
        <p:txBody>
          <a:bodyPr>
            <a:normAutofit/>
          </a:bodyPr>
          <a:lstStyle/>
          <a:p>
            <a:pPr algn="ctr"/>
            <a:r>
              <a:rPr lang="en-US" sz="54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1A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Formula Factors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4928" y="1219200"/>
            <a:ext cx="10727831" cy="543185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u="sng" dirty="0">
                <a:latin typeface="Lucida Sans" pitchFamily="34" charset="0"/>
              </a:rPr>
              <a:t>Cropping Pattern</a:t>
            </a:r>
            <a:r>
              <a:rPr lang="en-US" sz="3200" dirty="0">
                <a:latin typeface="Lucida Sans" pitchFamily="34" charset="0"/>
              </a:rPr>
              <a:t>- based on the acres of corn, beans, and wheat compared to the total acres of crops. Based on statewide averages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u="sng" dirty="0">
                <a:latin typeface="Lucida Sans" pitchFamily="34" charset="0"/>
              </a:rPr>
              <a:t>Crop Prices</a:t>
            </a:r>
            <a:r>
              <a:rPr lang="en-US" sz="3200" dirty="0">
                <a:latin typeface="Lucida Sans" pitchFamily="34" charset="0"/>
              </a:rPr>
              <a:t>- based on survey of prices from elevators in Ohio. 7 year Olympic average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u="sng" dirty="0">
                <a:latin typeface="Lucida Sans" pitchFamily="34" charset="0"/>
              </a:rPr>
              <a:t>Crop Yields</a:t>
            </a:r>
            <a:r>
              <a:rPr lang="en-US" sz="3200" dirty="0">
                <a:latin typeface="Lucida Sans" pitchFamily="34" charset="0"/>
              </a:rPr>
              <a:t>- based on FSA yields per acre for each soil type averaged for Ohio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u="sng" dirty="0">
                <a:latin typeface="Lucida Sans" pitchFamily="34" charset="0"/>
              </a:rPr>
              <a:t>Non-land Production Costs</a:t>
            </a:r>
            <a:r>
              <a:rPr lang="en-US" sz="3200" dirty="0">
                <a:latin typeface="Lucida Sans" pitchFamily="34" charset="0"/>
              </a:rPr>
              <a:t>- based on farmer surveys by The Ohio State University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>
              <a:latin typeface="Lucida Sans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u="sng" dirty="0">
                <a:latin typeface="Lucida Sans" pitchFamily="34" charset="0"/>
              </a:rPr>
              <a:t>Capitalization Rate</a:t>
            </a:r>
            <a:r>
              <a:rPr lang="en-US" sz="3200" dirty="0">
                <a:latin typeface="Lucida Sans" pitchFamily="34" charset="0"/>
              </a:rPr>
              <a:t>- based on the interest rate for a 15-year fixed mortgage at Farm Credit Services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latin typeface="Lucida Sans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FE3CD-77D8-43EC-83C1-52C15C97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5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6D94A70B-50CE-4534-AA1B-3B2F7390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957" y="0"/>
            <a:ext cx="7498238" cy="1079614"/>
          </a:xfrm>
        </p:spPr>
        <p:txBody>
          <a:bodyPr>
            <a:normAutofit/>
          </a:bodyPr>
          <a:lstStyle/>
          <a:p>
            <a:pPr algn="ctr"/>
            <a:r>
              <a:rPr lang="en-US" sz="54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1A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CAUV Formula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724497"/>
            <a:ext cx="12191999" cy="4525963"/>
          </a:xfrm>
        </p:spPr>
        <p:txBody>
          <a:bodyPr>
            <a:normAutofit/>
          </a:bodyPr>
          <a:lstStyle/>
          <a:p>
            <a:endParaRPr lang="en-US" sz="3400" dirty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r>
              <a:rPr lang="en-US" sz="3400" dirty="0">
                <a:solidFill>
                  <a:schemeClr val="tx1"/>
                </a:solidFill>
                <a:latin typeface="Lucida Sans" panose="020B0602030504020204" pitchFamily="34" charset="0"/>
              </a:rPr>
              <a:t>Gross Operating Income = Crop Yield x Average Crop Price</a:t>
            </a:r>
          </a:p>
          <a:p>
            <a:r>
              <a:rPr lang="en-US" sz="3400" dirty="0">
                <a:solidFill>
                  <a:schemeClr val="tx1"/>
                </a:solidFill>
                <a:latin typeface="Lucida Sans" panose="020B0602030504020204" pitchFamily="34" charset="0"/>
              </a:rPr>
              <a:t>Net Operating Income = GOI – Non-land Production Costs</a:t>
            </a:r>
          </a:p>
          <a:p>
            <a:r>
              <a:rPr lang="en-US" sz="3400" dirty="0">
                <a:solidFill>
                  <a:schemeClr val="tx1"/>
                </a:solidFill>
                <a:latin typeface="Lucida Sans" panose="020B0602030504020204" pitchFamily="34" charset="0"/>
              </a:rPr>
              <a:t>Value = NOI/Capitalization Rate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56735" y="4554545"/>
            <a:ext cx="3600450" cy="1666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A651A6-EAA2-4DFD-89FC-59A85EFA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6" name="Picture 2" descr="Corn | History, Cultivation, Uses, &amp; Description | Britannica">
            <a:extLst>
              <a:ext uri="{FF2B5EF4-FFF2-40B4-BE49-F238E27FC236}">
                <a16:creationId xmlns:a16="http://schemas.microsoft.com/office/drawing/2014/main" id="{9123BB2B-8116-4244-97A9-474B29E6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6" y="4441581"/>
            <a:ext cx="2373118" cy="17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Cook Soybeans">
            <a:extLst>
              <a:ext uri="{FF2B5EF4-FFF2-40B4-BE49-F238E27FC236}">
                <a16:creationId xmlns:a16="http://schemas.microsoft.com/office/drawing/2014/main" id="{BB20FB7B-EC2B-40F5-98CE-335BF8CF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80" y="4450738"/>
            <a:ext cx="2697242" cy="17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4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5E395-29C1-478D-BC54-D983A8FA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-79375"/>
            <a:ext cx="10058400" cy="1216025"/>
          </a:xfrm>
        </p:spPr>
        <p:txBody>
          <a:bodyPr/>
          <a:lstStyle/>
          <a:p>
            <a:r>
              <a:rPr lang="en-US" sz="5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1A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Your Possible Action Steps?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4294967295"/>
          </p:nvPr>
        </p:nvSpPr>
        <p:spPr>
          <a:xfrm>
            <a:off x="0" y="1058863"/>
            <a:ext cx="6807200" cy="579913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Lucida Sans" pitchFamily="34" charset="0"/>
              </a:rPr>
              <a:t>There is no pathway to appeal a CAUV Value at the county level. The soil value is determined by the State Department of Taxation. Appeal is a legal hearing process through the State Board of Tax Appeals </a:t>
            </a:r>
            <a:r>
              <a:rPr lang="en-US" sz="1600" dirty="0">
                <a:latin typeface="Lucida Sans" pitchFamily="34" charset="0"/>
              </a:rPr>
              <a:t>(</a:t>
            </a:r>
            <a:r>
              <a:rPr lang="en-US" i="1" dirty="0"/>
              <a:t>Adams v. Testa</a:t>
            </a:r>
            <a:r>
              <a:rPr lang="en-US" dirty="0"/>
              <a:t> 2017)</a:t>
            </a:r>
            <a:endParaRPr lang="en-US" sz="2800" dirty="0">
              <a:latin typeface="Lucida Sans" pitchFamily="34" charset="0"/>
            </a:endParaRPr>
          </a:p>
          <a:p>
            <a:pPr marL="64008" indent="0">
              <a:buNone/>
            </a:pPr>
            <a:endParaRPr lang="en-US" sz="2800" dirty="0">
              <a:latin typeface="Lucida Sans" pitchFamily="34" charset="0"/>
            </a:endParaRPr>
          </a:p>
          <a:p>
            <a:r>
              <a:rPr lang="en-US" sz="2800" dirty="0">
                <a:latin typeface="Lucida Sans" pitchFamily="34" charset="0"/>
              </a:rPr>
              <a:t>CAUV, despite the increase in value, is still a large savings. </a:t>
            </a:r>
          </a:p>
          <a:p>
            <a:endParaRPr lang="en-US" sz="2800" dirty="0">
              <a:latin typeface="Lucida Sans" pitchFamily="34" charset="0"/>
            </a:endParaRPr>
          </a:p>
          <a:p>
            <a:r>
              <a:rPr lang="en-US" sz="2800" dirty="0">
                <a:latin typeface="Lucida Sans" pitchFamily="34" charset="0"/>
              </a:rPr>
              <a:t>You can pull the property out of CAUV, but this will cause recoupment and much higher yearly taxes. </a:t>
            </a:r>
          </a:p>
          <a:p>
            <a:endParaRPr lang="en-US" sz="2800" dirty="0">
              <a:latin typeface="Lucida Sans" pitchFamily="34" charset="0"/>
            </a:endParaRPr>
          </a:p>
          <a:p>
            <a:r>
              <a:rPr lang="en-US" sz="2800" dirty="0">
                <a:latin typeface="Lucida Sans" pitchFamily="34" charset="0"/>
              </a:rPr>
              <a:t>Educate, work through Farm Bureau</a:t>
            </a:r>
          </a:p>
          <a:p>
            <a:endParaRPr lang="en-US" sz="2800" dirty="0">
              <a:latin typeface="Lucida Sans" pitchFamily="34" charset="0"/>
            </a:endParaRPr>
          </a:p>
          <a:p>
            <a:endParaRPr lang="en-US" sz="2800" dirty="0"/>
          </a:p>
          <a:p>
            <a:endParaRPr lang="en-US" sz="1400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7CEB58F-DC6D-4BCB-8211-BD2D4323939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1013"/>
          <a:stretch>
            <a:fillRect/>
          </a:stretch>
        </p:blipFill>
        <p:spPr>
          <a:xfrm>
            <a:off x="7343775" y="3598863"/>
            <a:ext cx="4848225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060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91075BC-979B-42C9-BFAB-06855C2D3A02}"/>
              </a:ext>
            </a:extLst>
          </p:cNvPr>
          <p:cNvSpPr txBox="1">
            <a:spLocks/>
          </p:cNvSpPr>
          <p:nvPr/>
        </p:nvSpPr>
        <p:spPr>
          <a:xfrm>
            <a:off x="-1" y="66964"/>
            <a:ext cx="12192000" cy="668700"/>
          </a:xfrm>
          <a:prstGeom prst="rect">
            <a:avLst/>
          </a:prstGeom>
        </p:spPr>
        <p:txBody>
          <a:bodyPr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1A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CAUV is a State Program, Can Only be Changed by the State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B5D53A6-FF67-49DB-B184-1E5B59E43FAB}"/>
              </a:ext>
            </a:extLst>
          </p:cNvPr>
          <p:cNvSpPr txBox="1">
            <a:spLocks/>
          </p:cNvSpPr>
          <p:nvPr/>
        </p:nvSpPr>
        <p:spPr>
          <a:xfrm>
            <a:off x="0" y="2791570"/>
            <a:ext cx="7485268" cy="1083107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b="1" dirty="0"/>
              <a:t>State Senator Sandra O’Brien</a:t>
            </a:r>
          </a:p>
          <a:p>
            <a:r>
              <a:rPr lang="en-US" b="1" dirty="0"/>
              <a:t>Ashtabula, Geauga, and Trumbull Counties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A5CA1-E67B-4661-8A7D-2286B09FB813}"/>
              </a:ext>
            </a:extLst>
          </p:cNvPr>
          <p:cNvSpPr/>
          <p:nvPr/>
        </p:nvSpPr>
        <p:spPr>
          <a:xfrm>
            <a:off x="-1" y="3392036"/>
            <a:ext cx="7362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Office: (614) 466-7182  |  www.ohiosenate.gov/sandra-obrien|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FDD4FB-A7C0-4265-B868-E559B2225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664"/>
            <a:ext cx="4157221" cy="1987672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8737A13-AD2C-4DC0-9A87-F507FC6D8526}"/>
              </a:ext>
            </a:extLst>
          </p:cNvPr>
          <p:cNvSpPr txBox="1">
            <a:spLocks/>
          </p:cNvSpPr>
          <p:nvPr/>
        </p:nvSpPr>
        <p:spPr>
          <a:xfrm>
            <a:off x="1" y="5841312"/>
            <a:ext cx="9135532" cy="1083107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b="1" dirty="0"/>
              <a:t>State Rep. Mike </a:t>
            </a:r>
            <a:r>
              <a:rPr lang="en-US" b="1" dirty="0" err="1"/>
              <a:t>Loychik</a:t>
            </a:r>
            <a:endParaRPr lang="en-US" b="1" dirty="0"/>
          </a:p>
          <a:p>
            <a:r>
              <a:rPr lang="en-US" b="1" dirty="0"/>
              <a:t>South of Rt 90 Ashtabula County, Kingsville &amp; Geneva, Northern Trumbull County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5800D-F8A7-475F-92E8-ECE41CC8F6D3}"/>
              </a:ext>
            </a:extLst>
          </p:cNvPr>
          <p:cNvSpPr/>
          <p:nvPr/>
        </p:nvSpPr>
        <p:spPr>
          <a:xfrm>
            <a:off x="0" y="6441778"/>
            <a:ext cx="7362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Office: (614) 466-3488  |  www.ohiohouse.gov/mike-loychik|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780720-A98D-488B-B0A8-FD541E7A4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3" y="3915029"/>
            <a:ext cx="1322344" cy="1852367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965758C-2EA5-4466-8B53-4C2F3A32658C}"/>
              </a:ext>
            </a:extLst>
          </p:cNvPr>
          <p:cNvSpPr txBox="1">
            <a:spLocks/>
          </p:cNvSpPr>
          <p:nvPr/>
        </p:nvSpPr>
        <p:spPr>
          <a:xfrm>
            <a:off x="4706732" y="4635872"/>
            <a:ext cx="7485268" cy="1083107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algn="r"/>
            <a:r>
              <a:rPr lang="en-US" b="1" dirty="0"/>
              <a:t>State Rep. Nick Santucci</a:t>
            </a:r>
          </a:p>
          <a:p>
            <a:pPr algn="r"/>
            <a:r>
              <a:rPr lang="en-US" b="1" dirty="0"/>
              <a:t>Southern Trumbull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CEDB5E-3D48-4D43-BF19-D5484235CF08}"/>
              </a:ext>
            </a:extLst>
          </p:cNvPr>
          <p:cNvSpPr/>
          <p:nvPr/>
        </p:nvSpPr>
        <p:spPr>
          <a:xfrm>
            <a:off x="4253748" y="5202450"/>
            <a:ext cx="803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   Office: (614) 466-5441|  https://ohiohouse.gov/members/nick-santucci| </a:t>
            </a:r>
          </a:p>
          <a:p>
            <a:pPr algn="r"/>
            <a:r>
              <a:rPr lang="en-US" dirty="0"/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4F157-1C36-4E66-AE09-905CEB97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Image result for state representative nick santucci">
            <a:extLst>
              <a:ext uri="{FF2B5EF4-FFF2-40B4-BE49-F238E27FC236}">
                <a16:creationId xmlns:a16="http://schemas.microsoft.com/office/drawing/2014/main" id="{82D6F793-EAEA-E500-BB88-35CEB441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133" y="2638532"/>
            <a:ext cx="1322344" cy="19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3913F-24FA-4650-A2AF-1D53B60E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5096574" y="-1698861"/>
            <a:ext cx="1116531" cy="5380525"/>
          </a:xfrm>
          <a:prstGeom prst="rect">
            <a:avLst/>
          </a:prstGeom>
          <a:noFill/>
        </p:spPr>
        <p:txBody>
          <a:bodyPr vert="vert270" anchor="b">
            <a:normAutofit lnSpcReduction="10000"/>
          </a:bodyPr>
          <a:lstStyle/>
          <a:p>
            <a:pPr lvl="1" algn="ctr">
              <a:spcBef>
                <a:spcPct val="0"/>
              </a:spcBef>
            </a:pP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1A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Notes</a:t>
            </a:r>
            <a:endParaRPr kumimoji="0" lang="en-US" sz="6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1A1A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97879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75" y="1413933"/>
            <a:ext cx="1035698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2023 State Mandated Six Year Mass Revaluation</a:t>
            </a:r>
          </a:p>
          <a:p>
            <a:pPr lvl="1"/>
            <a:r>
              <a:rPr lang="en-US" dirty="0"/>
              <a:t>What is it? Why is it? When is it? How will it impact me?</a:t>
            </a:r>
          </a:p>
          <a:p>
            <a:endParaRPr lang="en-US" sz="2400" dirty="0"/>
          </a:p>
          <a:p>
            <a:r>
              <a:rPr lang="en-US" sz="2400" dirty="0"/>
              <a:t>Basics of Values, Taxes, Auditor’s Role</a:t>
            </a:r>
          </a:p>
          <a:p>
            <a:pPr lvl="1"/>
            <a:endParaRPr lang="en-US" dirty="0"/>
          </a:p>
          <a:p>
            <a:r>
              <a:rPr lang="en-US" sz="2400" dirty="0"/>
              <a:t>2023 Levy Information</a:t>
            </a:r>
          </a:p>
          <a:p>
            <a:endParaRPr lang="en-US" sz="2400" dirty="0"/>
          </a:p>
          <a:p>
            <a:r>
              <a:rPr lang="en-US" sz="2400" dirty="0"/>
              <a:t>2023 State Mandated CAUV Soil Value Update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Where do I see my change?</a:t>
            </a:r>
          </a:p>
          <a:p>
            <a:pPr lvl="1"/>
            <a:r>
              <a:rPr lang="en-US" dirty="0"/>
              <a:t>What impact will this have on my taxes?</a:t>
            </a:r>
          </a:p>
          <a:p>
            <a:pPr lvl="1"/>
            <a:r>
              <a:rPr lang="en-US" dirty="0"/>
              <a:t>What are my options?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D7A99-C8FF-4097-A406-3538ACCD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4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75" y="1413933"/>
            <a:ext cx="10356980" cy="469454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Value increases do not equal tax increases dollar for dollar, the tax rate will go down as values go up, but not proportionately.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Auditor does not raise taxes, the Auditor’s role is to follow the market and update market values or insert CAUV Values.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CAUV is a state program, with a state formula, and state soil types. County Auditors have no discretion except which properties qualify. Value Updates are a state mandate.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Contact the State Legislature to share your concerns, the Auditor’s discretion is limited with a Sexennial and nonexistent with CAUV. Any changes to this process must be made through the State of Ohio in conjunction with Farm Bureau.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9B781-8E25-49F9-BC99-1FB93A13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How is Value Determined? Mass Appraisal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8467"/>
            <a:ext cx="9955762" cy="5130646"/>
          </a:xfrm>
        </p:spPr>
        <p:txBody>
          <a:bodyPr>
            <a:normAutofit/>
          </a:bodyPr>
          <a:lstStyle/>
          <a:p>
            <a:r>
              <a:rPr lang="en-US" sz="2800" dirty="0"/>
              <a:t>State Mandated Mass Revaluations &amp; Triennials</a:t>
            </a:r>
          </a:p>
          <a:p>
            <a:pPr lvl="1"/>
            <a:r>
              <a:rPr lang="en-US" sz="2400" dirty="0"/>
              <a:t>Every 6 years we reappraise every parcel on its own merits, all 144,000 of them! </a:t>
            </a:r>
          </a:p>
          <a:p>
            <a:pPr lvl="1"/>
            <a:r>
              <a:rPr lang="en-US" sz="2400" dirty="0"/>
              <a:t>In between reappraisals, we have Triennial Updates</a:t>
            </a:r>
          </a:p>
          <a:p>
            <a:pPr lvl="2"/>
            <a:r>
              <a:rPr lang="en-US" sz="2400" dirty="0"/>
              <a:t>On the 3rd year post reappraisal we update values based on the sales data from the prior 2-3 years. </a:t>
            </a:r>
          </a:p>
          <a:p>
            <a:r>
              <a:rPr lang="en-US" sz="2800" dirty="0"/>
              <a:t>The State Department of Taxation mandates a % change for the entire county based on sales occurring since the last update. </a:t>
            </a:r>
          </a:p>
          <a:p>
            <a:r>
              <a:rPr lang="en-US" sz="2400" dirty="0"/>
              <a:t>The Auditor’s role is not to tax, but to follow the market and assign property values based on local market activity.</a:t>
            </a:r>
          </a:p>
          <a:p>
            <a:pPr lvl="2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F5AE1-0571-47A6-823C-3A838044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5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BE92-4F1F-4B19-A555-E22551FF4DC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Six Year Mass Revaluation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162A-FE00-4A5C-86AB-7A3DFB81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4" y="1283758"/>
            <a:ext cx="10651067" cy="5105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Property values based on what a parcel could sell for on January 1, 2023.</a:t>
            </a:r>
          </a:p>
          <a:p>
            <a:r>
              <a:rPr lang="en-US" sz="2400" dirty="0"/>
              <a:t>The Real Estate Market has grown tremendously since the Triennial in 2020.</a:t>
            </a:r>
          </a:p>
          <a:p>
            <a:r>
              <a:rPr lang="en-US" sz="2400" dirty="0"/>
              <a:t>We analyze sales neighborhood by neighborhood to determine how the market has changed relative to our previous assigned values.  </a:t>
            </a:r>
          </a:p>
          <a:p>
            <a:r>
              <a:rPr lang="en-US" sz="2400" dirty="0"/>
              <a:t>Update land values, NOT CAUV, and building values as needed to bring the values to an accurate number. </a:t>
            </a:r>
          </a:p>
          <a:p>
            <a:r>
              <a:rPr lang="en-US" sz="2400" dirty="0"/>
              <a:t>Tax Rates and Amounts are calculated after levies and values are final, will be available end of year. </a:t>
            </a:r>
          </a:p>
          <a:p>
            <a:r>
              <a:rPr lang="en-US" sz="2400" dirty="0"/>
              <a:t>Property Value updates occur to promote taxation equity.  </a:t>
            </a:r>
          </a:p>
          <a:p>
            <a:r>
              <a:rPr lang="en-US" sz="2400" dirty="0"/>
              <a:t>Opportunity to informally appeal value now-Monday and Tuesday appointments were added today. And we take phone calls with questions.</a:t>
            </a:r>
          </a:p>
          <a:p>
            <a:r>
              <a:rPr lang="en-US" sz="2400" dirty="0"/>
              <a:t> Formally through Board of Revision Jan 1 – April 1, 2024.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CCC8B-A64D-4C8A-8EBD-4BA9E527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8DF338-0E25-47FD-ADF6-3188D926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871" y="110067"/>
            <a:ext cx="2304461" cy="15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Property Value &amp; Tax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08" y="1668902"/>
            <a:ext cx="10356980" cy="470649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Appraised vs Taxed Value</a:t>
            </a:r>
          </a:p>
          <a:p>
            <a:pPr lvl="1"/>
            <a:r>
              <a:rPr lang="en-US" sz="1800" dirty="0"/>
              <a:t>Appraised value is what the Auditor believes the property will sell for at January 1</a:t>
            </a:r>
            <a:r>
              <a:rPr lang="en-US" sz="1800" baseline="30000" dirty="0"/>
              <a:t>st</a:t>
            </a:r>
            <a:r>
              <a:rPr lang="en-US" sz="1800" dirty="0"/>
              <a:t> of the Tax Year</a:t>
            </a:r>
          </a:p>
          <a:p>
            <a:pPr lvl="1"/>
            <a:r>
              <a:rPr lang="en-US" sz="1800" dirty="0"/>
              <a:t>Taxed value is the value which the tax rate is applied, 35% of appraised value</a:t>
            </a:r>
          </a:p>
          <a:p>
            <a:r>
              <a:rPr lang="en-US" sz="2000" dirty="0"/>
              <a:t>Tax Rates are expressed in mills</a:t>
            </a:r>
          </a:p>
          <a:p>
            <a:pPr lvl="1"/>
            <a:r>
              <a:rPr lang="en-US" sz="1800" dirty="0"/>
              <a:t>1 mill = $1 of tax for every $1,000 of assessed value</a:t>
            </a:r>
          </a:p>
          <a:p>
            <a:r>
              <a:rPr lang="en-US" sz="2000" dirty="0"/>
              <a:t>Fixed Rate Levies collect the same amount of revenue year after year, how? Effective rates. A majority of levies are fixed rate. However, schools have 20 mills and local entities 10 mills which is tied to value. </a:t>
            </a:r>
            <a:endParaRPr lang="en-US" sz="1800" dirty="0"/>
          </a:p>
          <a:p>
            <a:r>
              <a:rPr lang="en-US" sz="2000" dirty="0"/>
              <a:t>As an example</a:t>
            </a:r>
          </a:p>
          <a:p>
            <a:pPr lvl="1"/>
            <a:r>
              <a:rPr lang="en-US" sz="1800" dirty="0"/>
              <a:t>If your total appraised valuation is $100,000 and you have a 1 mill new levy, your payment would be:</a:t>
            </a:r>
          </a:p>
          <a:p>
            <a:pPr lvl="2"/>
            <a:r>
              <a:rPr lang="en-US" sz="1600" dirty="0"/>
              <a:t>100,000 x 35% x (1/1000) = $35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096" y="6229456"/>
            <a:ext cx="1512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Appraised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453" y="6218915"/>
            <a:ext cx="1512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Assessed Value Calc.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2743" y="6218915"/>
            <a:ext cx="1512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Millage Calc.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48BADE-7030-488E-B392-AB58A98C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1A008-4236-4E92-87F6-A7FF7774F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791" y="132292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2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Types of Voted Levies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8883"/>
            <a:ext cx="9881118" cy="449248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Outside Millage (Voted)</a:t>
            </a:r>
          </a:p>
          <a:p>
            <a:pPr lvl="1"/>
            <a:r>
              <a:rPr lang="en-US" sz="2200" dirty="0"/>
              <a:t>Renewals</a:t>
            </a:r>
          </a:p>
          <a:p>
            <a:pPr lvl="2"/>
            <a:r>
              <a:rPr lang="en-US" sz="1800" dirty="0"/>
              <a:t>Extend existing levies at the same millage rate.</a:t>
            </a:r>
          </a:p>
          <a:p>
            <a:pPr lvl="2"/>
            <a:r>
              <a:rPr lang="en-US" sz="1800" dirty="0"/>
              <a:t>Ex: 9.25 mill renewal for Mathews Schools original levy date was 2009-the effective rate is 8.000695 mill.  The levy passed to renew for 5 years.  The mills will not increase due to fixed revenue collection.</a:t>
            </a:r>
          </a:p>
          <a:p>
            <a:pPr lvl="2"/>
            <a:r>
              <a:rPr lang="en-US" sz="1800" dirty="0"/>
              <a:t>Reduced tax liability due to fixed collection</a:t>
            </a:r>
          </a:p>
          <a:p>
            <a:pPr lvl="1"/>
            <a:r>
              <a:rPr lang="en-US" sz="2200" dirty="0"/>
              <a:t>Replacements</a:t>
            </a:r>
          </a:p>
          <a:p>
            <a:pPr lvl="2"/>
            <a:r>
              <a:rPr lang="en-US" sz="1800" dirty="0"/>
              <a:t>Change existing levies’ reduced millage rates back to the full rate. These types of levies increase tax liability.</a:t>
            </a:r>
          </a:p>
          <a:p>
            <a:pPr lvl="2"/>
            <a:r>
              <a:rPr lang="en-US" sz="1800" dirty="0"/>
              <a:t>Ex: 3 mill replacement for </a:t>
            </a:r>
            <a:r>
              <a:rPr lang="en-US" sz="1800" dirty="0" err="1"/>
              <a:t>LaBrae</a:t>
            </a:r>
            <a:r>
              <a:rPr lang="en-US" sz="1800" dirty="0"/>
              <a:t> Schools original levy date was 1984-the effective rate is 1.553763. The levy to replace for 5 years was (tentatively) passed.  If it does pass, it will be 3 mills for 5 years beginning tax year 24 payable 25.  </a:t>
            </a:r>
          </a:p>
          <a:p>
            <a:pPr lvl="1"/>
            <a:r>
              <a:rPr lang="en-US" sz="2200" dirty="0" err="1"/>
              <a:t>Additionals</a:t>
            </a:r>
            <a:r>
              <a:rPr lang="en-US" sz="2200" dirty="0"/>
              <a:t> </a:t>
            </a:r>
          </a:p>
          <a:p>
            <a:pPr lvl="2"/>
            <a:r>
              <a:rPr lang="en-US" sz="1800" dirty="0"/>
              <a:t>Generates tax revenue through new levies, raising the total effective rate and increasing tax liability. 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F229B-D054-4E44-857C-2A5D7545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3D2AF-F409-4790-8694-85ACA8370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132" y="118534"/>
            <a:ext cx="2133599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2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AD616-8111-2BFF-97F7-BB8FCA1A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5F5B2-0BA3-16E0-46BA-C18A7490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53" y="653713"/>
            <a:ext cx="7644925" cy="53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6FF72-D694-1575-62F2-14ED699E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70731EF-5A4C-016D-3D57-B0485FB0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2" y="182302"/>
            <a:ext cx="11179124" cy="60548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CA5393-B577-E2E7-52A1-54DC8B5F24B3}"/>
                  </a:ext>
                </a:extLst>
              </p14:cNvPr>
              <p14:cNvContentPartPr/>
              <p14:nvPr/>
            </p14:nvContentPartPr>
            <p14:xfrm>
              <a:off x="2200140" y="3724095"/>
              <a:ext cx="1833120" cy="38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CA5393-B577-E2E7-52A1-54DC8B5F24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140" y="3616455"/>
                <a:ext cx="19407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57ABC6-DC1B-4151-C1D6-977601D93885}"/>
                  </a:ext>
                </a:extLst>
              </p14:cNvPr>
              <p14:cNvContentPartPr/>
              <p14:nvPr/>
            </p14:nvContentPartPr>
            <p14:xfrm>
              <a:off x="2162340" y="3447615"/>
              <a:ext cx="194220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57ABC6-DC1B-4151-C1D6-977601D938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8340" y="3339615"/>
                <a:ext cx="204984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7887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171717"/>
      </a:dk1>
      <a:lt1>
        <a:srgbClr val="F4F4F4"/>
      </a:lt1>
      <a:dk2>
        <a:srgbClr val="EAEAEA"/>
      </a:dk2>
      <a:lt2>
        <a:srgbClr val="DBDBDB"/>
      </a:lt2>
      <a:accent1>
        <a:srgbClr val="CBCBCB"/>
      </a:accent1>
      <a:accent2>
        <a:srgbClr val="FF0000"/>
      </a:accent2>
      <a:accent3>
        <a:srgbClr val="C00000"/>
      </a:accent3>
      <a:accent4>
        <a:srgbClr val="900000"/>
      </a:accent4>
      <a:accent5>
        <a:srgbClr val="656565"/>
      </a:accent5>
      <a:accent6>
        <a:srgbClr val="CBCBCB"/>
      </a:accent6>
      <a:hlink>
        <a:srgbClr val="FF0000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12106</TotalTime>
  <Words>1360</Words>
  <Application>Microsoft Office PowerPoint</Application>
  <PresentationFormat>Widescreen</PresentationFormat>
  <Paragraphs>156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Impact</vt:lpstr>
      <vt:lpstr>Lucida Sans</vt:lpstr>
      <vt:lpstr>Trebuchet MS</vt:lpstr>
      <vt:lpstr>Wingdings</vt:lpstr>
      <vt:lpstr>Wingdings 3</vt:lpstr>
      <vt:lpstr>Facet</vt:lpstr>
      <vt:lpstr>1_Facet</vt:lpstr>
      <vt:lpstr> </vt:lpstr>
      <vt:lpstr>Agenda</vt:lpstr>
      <vt:lpstr>Key Takeaways</vt:lpstr>
      <vt:lpstr>How is Value Determined? Mass Appraisal</vt:lpstr>
      <vt:lpstr>Six Year Mass Revaluation </vt:lpstr>
      <vt:lpstr>Property Value &amp; Tax Basics</vt:lpstr>
      <vt:lpstr>Types of Voted Levies</vt:lpstr>
      <vt:lpstr>PowerPoint Presentation</vt:lpstr>
      <vt:lpstr>PowerPoint Presentation</vt:lpstr>
      <vt:lpstr>PowerPoint Presentation</vt:lpstr>
      <vt:lpstr>CAUV Soil Types-Why?</vt:lpstr>
      <vt:lpstr>Soil Types-Formula?</vt:lpstr>
      <vt:lpstr>Formula Factors</vt:lpstr>
      <vt:lpstr>CAUV Formula</vt:lpstr>
      <vt:lpstr>Your Possible Action Steps?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Homestead Tax Credit Program</dc:title>
  <dc:creator>DJThomas</dc:creator>
  <cp:lastModifiedBy>Martha Yoder</cp:lastModifiedBy>
  <cp:revision>79</cp:revision>
  <cp:lastPrinted>2023-09-25T12:19:59Z</cp:lastPrinted>
  <dcterms:created xsi:type="dcterms:W3CDTF">2019-06-25T17:52:02Z</dcterms:created>
  <dcterms:modified xsi:type="dcterms:W3CDTF">2023-11-08T19:46:54Z</dcterms:modified>
</cp:coreProperties>
</file>